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7"/>
  </p:notesMasterIdLst>
  <p:sldIdLst>
    <p:sldId id="256" r:id="rId2"/>
    <p:sldId id="257" r:id="rId3"/>
    <p:sldId id="258" r:id="rId4"/>
    <p:sldId id="261" r:id="rId5"/>
    <p:sldId id="262" r:id="rId6"/>
    <p:sldId id="265" r:id="rId7"/>
    <p:sldId id="267" r:id="rId8"/>
    <p:sldId id="266" r:id="rId9"/>
    <p:sldId id="268" r:id="rId10"/>
    <p:sldId id="264" r:id="rId11"/>
    <p:sldId id="273" r:id="rId12"/>
    <p:sldId id="275" r:id="rId13"/>
    <p:sldId id="276" r:id="rId14"/>
    <p:sldId id="259" r:id="rId15"/>
    <p:sldId id="270" r:id="rId16"/>
    <p:sldId id="271" r:id="rId17"/>
    <p:sldId id="272" r:id="rId18"/>
    <p:sldId id="274" r:id="rId19"/>
    <p:sldId id="277" r:id="rId20"/>
    <p:sldId id="281" r:id="rId21"/>
    <p:sldId id="282" r:id="rId22"/>
    <p:sldId id="283" r:id="rId23"/>
    <p:sldId id="284" r:id="rId24"/>
    <p:sldId id="285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064" autoAdjust="0"/>
  </p:normalViewPr>
  <p:slideViewPr>
    <p:cSldViewPr snapToGrid="0">
      <p:cViewPr varScale="1">
        <p:scale>
          <a:sx n="163" d="100"/>
          <a:sy n="163" d="100"/>
        </p:scale>
        <p:origin x="15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88787-1C2D-48B2-84E1-EAB4DC20C405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2F14A2-8EDF-4E59-875D-01F318966F4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086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170D6-42E6-3B4C-BC2C-154007EECC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15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The key points set out in this declaration were not new to the Crown but a reaffirmation of the relationship </a:t>
            </a:r>
            <a:r>
              <a:rPr lang="en-NZ" dirty="0" smtClean="0"/>
              <a:t>Māori </a:t>
            </a:r>
            <a:r>
              <a:rPr lang="en-NZ" dirty="0"/>
              <a:t>have been seeking for a very long time.  The matters had been raised in previous local government reforms and various discussions between Iwi/</a:t>
            </a:r>
            <a:r>
              <a:rPr lang="en-NZ" dirty="0" err="1"/>
              <a:t>Hapu</a:t>
            </a:r>
            <a:r>
              <a:rPr lang="en-NZ" dirty="0"/>
              <a:t> and the Crown.  </a:t>
            </a:r>
          </a:p>
          <a:p>
            <a:r>
              <a:rPr lang="en-NZ" dirty="0"/>
              <a:t>The functions and responsibilities of local government should be interpreted and implemented in a manner consistent with and giving effect to, the Declaration of Independence, Te Tiriti o Waitangi and the Treaty of Waitangi. </a:t>
            </a:r>
          </a:p>
          <a:p>
            <a:r>
              <a:rPr lang="en-NZ" dirty="0"/>
              <a:t>2. A genuine Treaty partnership would reflect equal 50/50 representation of </a:t>
            </a:r>
            <a:r>
              <a:rPr lang="en-NZ" dirty="0" err="1"/>
              <a:t>tangata</a:t>
            </a:r>
            <a:r>
              <a:rPr lang="en-NZ" dirty="0"/>
              <a:t> whenua and </a:t>
            </a:r>
            <a:r>
              <a:rPr lang="en-NZ" dirty="0" err="1"/>
              <a:t>tauiwi</a:t>
            </a:r>
            <a:r>
              <a:rPr lang="en-NZ" dirty="0"/>
              <a:t> at governance level, however as a very minimum there should be three guaranteed seats for </a:t>
            </a:r>
            <a:r>
              <a:rPr lang="en-NZ" dirty="0" smtClean="0"/>
              <a:t>Māori </a:t>
            </a:r>
            <a:r>
              <a:rPr lang="en-NZ" dirty="0"/>
              <a:t>representation and more importantly </a:t>
            </a:r>
            <a:r>
              <a:rPr lang="en-NZ" dirty="0" err="1"/>
              <a:t>manawhenua</a:t>
            </a:r>
            <a:r>
              <a:rPr lang="en-NZ" dirty="0"/>
              <a:t> representation  as recommended by the Royal Commission. </a:t>
            </a:r>
          </a:p>
          <a:p>
            <a:r>
              <a:rPr lang="en-NZ" dirty="0"/>
              <a:t>3. That </a:t>
            </a:r>
            <a:r>
              <a:rPr lang="en-NZ" dirty="0" smtClean="0"/>
              <a:t>Māori </a:t>
            </a:r>
            <a:r>
              <a:rPr lang="en-NZ" dirty="0"/>
              <a:t>Advisory Units at an operational level be established and adequately resourced to support Council to meet both statutory and non-statutory responsibilities to Te Tiriti o Waitangi and the Treaty of Waitangi for the cultural, spiritual, economic and social wellbeing of </a:t>
            </a:r>
            <a:r>
              <a:rPr lang="en-NZ" dirty="0" smtClean="0"/>
              <a:t>Māori </a:t>
            </a:r>
            <a:r>
              <a:rPr lang="en-NZ" dirty="0"/>
              <a:t>communities. </a:t>
            </a:r>
          </a:p>
          <a:p>
            <a:r>
              <a:rPr lang="en-NZ" dirty="0"/>
              <a:t>4. That a </a:t>
            </a:r>
            <a:r>
              <a:rPr lang="en-NZ" dirty="0" smtClean="0"/>
              <a:t>Māori </a:t>
            </a:r>
            <a:r>
              <a:rPr lang="en-NZ" dirty="0"/>
              <a:t>Local Government Commission be established to deal with those aspects of the Local Government Commission’s jurisdiction and activities that impact on </a:t>
            </a:r>
            <a:r>
              <a:rPr lang="en-NZ" dirty="0" smtClean="0"/>
              <a:t>Māori </a:t>
            </a:r>
            <a:r>
              <a:rPr lang="en-NZ" dirty="0"/>
              <a:t>and Te Tiriti o Waitangi. </a:t>
            </a:r>
          </a:p>
          <a:p>
            <a:r>
              <a:rPr lang="en-NZ" dirty="0"/>
              <a:t>5. That an independent Treaty of Waitangi Audit Office be established to audit local government for compliance with Te Tiriti o Waitangi rights and obligations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F14A2-8EDF-4E59-875D-01F318966F43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0152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4166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57047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685374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03821" y="2958265"/>
            <a:ext cx="5827200" cy="250114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2400"/>
              </a:lnSpc>
              <a:spcBef>
                <a:spcPts val="0"/>
              </a:spcBef>
              <a:buFontTx/>
              <a:buNone/>
              <a:defRPr sz="1700" baseline="0">
                <a:latin typeface="Verdana"/>
              </a:defRPr>
            </a:lvl1pPr>
          </a:lstStyle>
          <a:p>
            <a:pPr lvl="0"/>
            <a:r>
              <a:rPr lang="en-AU" dirty="0"/>
              <a:t>Text (Verdana Regular)</a:t>
            </a:r>
          </a:p>
          <a:p>
            <a:pPr lvl="0"/>
            <a:r>
              <a:rPr lang="en-AU" dirty="0"/>
              <a:t>et </a:t>
            </a:r>
            <a:r>
              <a:rPr lang="en-AU" dirty="0" err="1"/>
              <a:t>velicibus</a:t>
            </a:r>
            <a:r>
              <a:rPr lang="en-AU" dirty="0"/>
              <a:t> el et </a:t>
            </a:r>
            <a:r>
              <a:rPr lang="en-AU" dirty="0" err="1"/>
              <a:t>magnatet</a:t>
            </a:r>
            <a:r>
              <a:rPr lang="en-AU" dirty="0"/>
              <a:t> am, </a:t>
            </a:r>
            <a:r>
              <a:rPr lang="en-AU" dirty="0" err="1"/>
              <a:t>laborru</a:t>
            </a:r>
            <a:r>
              <a:rPr lang="en-AU" dirty="0"/>
              <a:t> </a:t>
            </a:r>
            <a:r>
              <a:rPr lang="en-AU" dirty="0" err="1"/>
              <a:t>mendips</a:t>
            </a:r>
            <a:r>
              <a:rPr lang="en-AU" dirty="0"/>
              <a:t> </a:t>
            </a:r>
            <a:r>
              <a:rPr lang="en-AU" dirty="0" err="1"/>
              <a:t>apieni</a:t>
            </a:r>
            <a:r>
              <a:rPr lang="en-AU" dirty="0"/>
              <a:t> </a:t>
            </a:r>
            <a:r>
              <a:rPr lang="en-AU" dirty="0" err="1"/>
              <a:t>omnimporibus</a:t>
            </a:r>
            <a:r>
              <a:rPr lang="en-AU" dirty="0"/>
              <a:t> et </a:t>
            </a:r>
            <a:r>
              <a:rPr lang="en-AU" dirty="0" err="1"/>
              <a:t>perepellut</a:t>
            </a:r>
            <a:r>
              <a:rPr lang="en-AU" dirty="0"/>
              <a:t> </a:t>
            </a:r>
            <a:r>
              <a:rPr lang="en-AU" dirty="0" err="1"/>
              <a:t>adis</a:t>
            </a:r>
            <a:r>
              <a:rPr lang="en-AU" dirty="0"/>
              <a:t> </a:t>
            </a:r>
            <a:r>
              <a:rPr lang="en-AU" dirty="0" err="1"/>
              <a:t>sequi</a:t>
            </a:r>
            <a:r>
              <a:rPr lang="en-AU" dirty="0"/>
              <a:t> </a:t>
            </a:r>
            <a:r>
              <a:rPr lang="en-AU" dirty="0" err="1"/>
              <a:t>cus</a:t>
            </a:r>
            <a:r>
              <a:rPr lang="en-AU" dirty="0"/>
              <a:t> et </a:t>
            </a:r>
            <a:r>
              <a:rPr lang="en-AU" dirty="0" err="1"/>
              <a:t>aliquid</a:t>
            </a:r>
            <a:r>
              <a:rPr lang="en-AU" dirty="0"/>
              <a:t> </a:t>
            </a:r>
            <a:r>
              <a:rPr lang="en-AU" dirty="0" err="1"/>
              <a:t>molorere</a:t>
            </a:r>
            <a:r>
              <a:rPr lang="en-AU" dirty="0"/>
              <a:t>, </a:t>
            </a:r>
            <a:r>
              <a:rPr lang="en-AU" dirty="0" err="1"/>
              <a:t>cullaut</a:t>
            </a:r>
            <a:r>
              <a:rPr lang="en-AU" dirty="0"/>
              <a:t> </a:t>
            </a:r>
            <a:r>
              <a:rPr lang="en-AU" dirty="0" err="1"/>
              <a:t>adion</a:t>
            </a:r>
            <a:r>
              <a:rPr lang="en-AU" dirty="0"/>
              <a:t> </a:t>
            </a:r>
            <a:r>
              <a:rPr lang="en-AU" dirty="0" err="1"/>
              <a:t>est</a:t>
            </a:r>
            <a:r>
              <a:rPr lang="en-AU" dirty="0"/>
              <a:t> </a:t>
            </a:r>
            <a:r>
              <a:rPr lang="en-AU" dirty="0" err="1"/>
              <a:t>magnimp</a:t>
            </a:r>
            <a:r>
              <a:rPr lang="en-AU" dirty="0"/>
              <a:t> </a:t>
            </a:r>
            <a:r>
              <a:rPr lang="en-AU" dirty="0" err="1"/>
              <a:t>oremporibus</a:t>
            </a:r>
            <a:r>
              <a:rPr lang="en-AU" dirty="0"/>
              <a:t>, </a:t>
            </a:r>
            <a:r>
              <a:rPr lang="en-AU" dirty="0" err="1"/>
              <a:t>conem</a:t>
            </a:r>
            <a:r>
              <a:rPr lang="en-AU" dirty="0"/>
              <a:t> </a:t>
            </a:r>
            <a:r>
              <a:rPr lang="en-AU" dirty="0" err="1"/>
              <a:t>etur</a:t>
            </a:r>
            <a:r>
              <a:rPr lang="en-AU" dirty="0"/>
              <a:t> </a:t>
            </a:r>
            <a:r>
              <a:rPr lang="en-AU" dirty="0" err="1"/>
              <a:t>Adit</a:t>
            </a:r>
            <a:r>
              <a:rPr lang="en-AU" dirty="0"/>
              <a:t> </a:t>
            </a:r>
            <a:r>
              <a:rPr lang="en-AU" dirty="0" err="1"/>
              <a:t>eatas</a:t>
            </a:r>
            <a:r>
              <a:rPr lang="en-AU" dirty="0"/>
              <a:t> re </a:t>
            </a:r>
            <a:r>
              <a:rPr lang="en-AU" dirty="0" err="1"/>
              <a:t>nectoruntevelictatem</a:t>
            </a:r>
            <a:r>
              <a:rPr lang="en-AU" dirty="0"/>
              <a:t> </a:t>
            </a:r>
            <a:r>
              <a:rPr lang="en-AU" dirty="0" err="1"/>
              <a:t>quaeperum</a:t>
            </a:r>
            <a:endParaRPr lang="en-AU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903821" y="1777051"/>
            <a:ext cx="10703980" cy="717593"/>
          </a:xfrm>
          <a:prstGeom prst="rect">
            <a:avLst/>
          </a:prstGeom>
        </p:spPr>
        <p:txBody>
          <a:bodyPr vert="horz"/>
          <a:lstStyle>
            <a:lvl1pPr algn="l">
              <a:defRPr sz="4400" b="1" i="0">
                <a:solidFill>
                  <a:srgbClr val="009AC7"/>
                </a:solidFill>
                <a:latin typeface="Verdana"/>
                <a:cs typeface="Verdana"/>
              </a:defRPr>
            </a:lvl1pPr>
          </a:lstStyle>
          <a:p>
            <a:r>
              <a:rPr lang="en-AU" sz="3600" dirty="0">
                <a:solidFill>
                  <a:srgbClr val="009AC7"/>
                </a:solidFill>
              </a:rPr>
              <a:t>Headline (Verdana Bold)</a:t>
            </a:r>
            <a:endParaRPr lang="en-US" sz="3600" dirty="0">
              <a:solidFill>
                <a:srgbClr val="009AC7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8B9C4F-B695-C54C-924B-61748EE6A7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142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4659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7463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58262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46865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47273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19849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92543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755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35D7-E9A0-4F9D-A28F-47B5C7AC7E76}" type="datetimeFigureOut">
              <a:rPr lang="en-NZ" smtClean="0"/>
              <a:t>17/05/2017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DC4A7-D4A7-47B3-B544-00881486487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8898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6908" y="4557536"/>
            <a:ext cx="9144000" cy="2387600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0494"/>
            <a:ext cx="9144000" cy="1655762"/>
          </a:xfrm>
        </p:spPr>
        <p:txBody>
          <a:bodyPr/>
          <a:lstStyle/>
          <a:p>
            <a:endParaRPr lang="en-NZ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2107" cy="694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7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45" y="0"/>
            <a:ext cx="10515600" cy="1275052"/>
          </a:xfrm>
        </p:spPr>
        <p:txBody>
          <a:bodyPr>
            <a:normAutofit/>
          </a:bodyPr>
          <a:lstStyle/>
          <a:p>
            <a:r>
              <a:rPr lang="en-NZ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 HUI O TE KOTAHITANGA DECLARATION</a:t>
            </a:r>
            <a:r>
              <a:rPr lang="en-NZ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NZ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NZ" sz="2000" dirty="0"/>
              <a:t>4 December 2009 at Te </a:t>
            </a:r>
            <a:r>
              <a:rPr lang="en-NZ" sz="2000" dirty="0" err="1"/>
              <a:t>Noho</a:t>
            </a:r>
            <a:r>
              <a:rPr lang="en-NZ" sz="2000" dirty="0"/>
              <a:t> Kotahitanga Marae, UNITEC, Auckland.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783" y="1575563"/>
            <a:ext cx="10608906" cy="5265640"/>
          </a:xfr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NZ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VISION FOR </a:t>
            </a:r>
            <a:r>
              <a:rPr lang="en-NZ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Māori </a:t>
            </a:r>
            <a:r>
              <a:rPr lang="en-NZ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AND LOCAL GOVERNMENT </a:t>
            </a:r>
          </a:p>
          <a:p>
            <a:pPr marL="0" indent="0" algn="ctr">
              <a:buNone/>
            </a:pPr>
            <a:endParaRPr lang="en-NZ" i="1" dirty="0" smtClean="0"/>
          </a:p>
          <a:p>
            <a:pPr marL="0" indent="0" algn="ctr">
              <a:buNone/>
            </a:pPr>
            <a:r>
              <a:rPr lang="en-NZ" i="1" dirty="0" smtClean="0"/>
              <a:t>All </a:t>
            </a:r>
            <a:r>
              <a:rPr lang="en-NZ" i="1" dirty="0"/>
              <a:t>local government legislation should provide for and acknowledge the constitutional relationship between Rangatiratanga and </a:t>
            </a:r>
            <a:r>
              <a:rPr lang="en-NZ" i="1" dirty="0" err="1"/>
              <a:t>Kawanatanga</a:t>
            </a:r>
            <a:r>
              <a:rPr lang="en-NZ" i="1" dirty="0"/>
              <a:t> as affirmed in Te Tiriti o Waitangi and the Treaty of Waitangi</a:t>
            </a:r>
            <a:r>
              <a:rPr lang="en-NZ" i="1" dirty="0" smtClean="0"/>
              <a:t>”</a:t>
            </a:r>
          </a:p>
          <a:p>
            <a:pPr marL="0" indent="0" algn="ctr">
              <a:buNone/>
            </a:pPr>
            <a:endParaRPr lang="en-NZ" i="1" dirty="0"/>
          </a:p>
          <a:p>
            <a:pPr marL="0" indent="0" algn="ctr">
              <a:buNone/>
            </a:pPr>
            <a:r>
              <a:rPr lang="en-NZ" i="1" dirty="0" smtClean="0"/>
              <a:t>The </a:t>
            </a:r>
            <a:r>
              <a:rPr lang="en-NZ" i="1" dirty="0"/>
              <a:t>functions and responsibilities of local government should be interpreted and implemented in a manner consistent with and giving effect to, the Declaration of Independence, Te Tiriti o Waitangi and the Treaty of Waitangi</a:t>
            </a:r>
            <a:r>
              <a:rPr lang="en-NZ" i="1" dirty="0" smtClean="0"/>
              <a:t>.</a:t>
            </a:r>
          </a:p>
          <a:p>
            <a:pPr marL="0" indent="0" algn="ctr">
              <a:buNone/>
            </a:pPr>
            <a:endParaRPr lang="en-NZ" i="1" dirty="0"/>
          </a:p>
          <a:p>
            <a:pPr marL="0" indent="0" algn="ctr">
              <a:buNone/>
            </a:pPr>
            <a:r>
              <a:rPr lang="en-NZ" sz="1400" dirty="0"/>
              <a:t>A copy of this declaration can be accessed http://news.tangatawhenua.com/wp-content/uploads/2009/12/SuperCityHuiDeclaration.pdf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3402"/>
          <a:stretch/>
        </p:blipFill>
        <p:spPr>
          <a:xfrm>
            <a:off x="10217020" y="224684"/>
            <a:ext cx="1352939" cy="124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617" y="566445"/>
            <a:ext cx="6075784" cy="1325563"/>
          </a:xfrm>
        </p:spPr>
        <p:txBody>
          <a:bodyPr>
            <a:normAutofit/>
          </a:bodyPr>
          <a:lstStyle/>
          <a:p>
            <a:r>
              <a:rPr lang="mi-NZ" b="1" dirty="0" err="1">
                <a:solidFill>
                  <a:srgbClr val="009AC7"/>
                </a:solidFill>
                <a:latin typeface="Verdana"/>
                <a:cs typeface="Verdana"/>
              </a:rPr>
              <a:t>The</a:t>
            </a:r>
            <a:r>
              <a:rPr lang="mi-NZ" b="1" dirty="0">
                <a:solidFill>
                  <a:srgbClr val="009AC7"/>
                </a:solidFill>
                <a:latin typeface="Verdana"/>
                <a:cs typeface="Verdana"/>
              </a:rPr>
              <a:t> Māori </a:t>
            </a:r>
            <a:r>
              <a:rPr lang="mi-NZ" b="1" dirty="0" err="1">
                <a:solidFill>
                  <a:srgbClr val="009AC7"/>
                </a:solidFill>
                <a:latin typeface="Verdana"/>
                <a:cs typeface="Verdana"/>
              </a:rPr>
              <a:t>Plan</a:t>
            </a:r>
            <a:endParaRPr lang="en-NZ" b="1" dirty="0">
              <a:solidFill>
                <a:srgbClr val="009AC7"/>
              </a:solidFill>
              <a:latin typeface="Verdana"/>
              <a:cs typeface="Verdan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87" y="194582"/>
            <a:ext cx="4572000" cy="6467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900" y="2582732"/>
            <a:ext cx="3703217" cy="208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KEY ASPIRATIONS </a:t>
            </a:r>
            <a:r>
              <a:rPr lang="en-NZ" dirty="0" smtClean="0"/>
              <a:t/>
            </a:r>
            <a:br>
              <a:rPr lang="en-NZ" dirty="0" smtClean="0"/>
            </a:br>
            <a:r>
              <a:rPr lang="en-NZ" sz="4000" dirty="0" smtClean="0"/>
              <a:t>Themes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NZ" sz="4400" dirty="0"/>
          </a:p>
          <a:p>
            <a:pPr marL="0" indent="0">
              <a:buNone/>
            </a:pPr>
            <a:r>
              <a:rPr lang="en-NZ" sz="4400" dirty="0"/>
              <a:t>The following provides a broad summary of the key aspiration themes significant to Mana Whenua and </a:t>
            </a:r>
            <a:r>
              <a:rPr lang="en-NZ" sz="4400" dirty="0" err="1"/>
              <a:t>Mataawaka</a:t>
            </a:r>
            <a:r>
              <a:rPr lang="en-NZ" sz="4400" dirty="0"/>
              <a:t>. </a:t>
            </a:r>
            <a:endParaRPr lang="en-NZ" sz="4400" dirty="0" smtClean="0"/>
          </a:p>
          <a:p>
            <a:pPr marL="0" indent="0">
              <a:buNone/>
            </a:pPr>
            <a:endParaRPr lang="en-NZ" sz="4400" dirty="0"/>
          </a:p>
          <a:p>
            <a:pPr marL="0" indent="0">
              <a:buNone/>
            </a:pPr>
            <a:r>
              <a:rPr lang="en-NZ" sz="4400" dirty="0" smtClean="0"/>
              <a:t>Although </a:t>
            </a:r>
            <a:r>
              <a:rPr lang="en-NZ" sz="4400" dirty="0"/>
              <a:t>each aspiration has been categorised they are inherently interconnected.</a:t>
            </a:r>
          </a:p>
          <a:p>
            <a:pPr marL="0" indent="0">
              <a:buNone/>
            </a:pPr>
            <a:endParaRPr lang="en-NZ" sz="4400" b="1" dirty="0">
              <a:solidFill>
                <a:srgbClr val="009AC7"/>
              </a:solidFill>
              <a:latin typeface="Verdana"/>
              <a:ea typeface="+mj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92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588" y="21379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MANA WHENUA</a:t>
            </a:r>
          </a:p>
        </p:txBody>
      </p:sp>
    </p:spTree>
    <p:extLst>
      <p:ext uri="{BB962C8B-B14F-4D97-AF65-F5344CB8AC3E}">
        <p14:creationId xmlns:p14="http://schemas.microsoft.com/office/powerpoint/2010/main" val="8615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 smtClean="0">
                <a:solidFill>
                  <a:srgbClr val="009AC7"/>
                </a:solidFill>
                <a:latin typeface="Verdana"/>
                <a:cs typeface="Verdana"/>
              </a:rPr>
              <a:t>Leadership/Governance</a:t>
            </a:r>
            <a:endParaRPr lang="en-NZ" b="1" dirty="0">
              <a:solidFill>
                <a:srgbClr val="009AC7"/>
              </a:solidFill>
              <a:latin typeface="Verdana"/>
              <a:cs typeface="Verdan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5636" y="1704109"/>
            <a:ext cx="11166764" cy="4874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endParaRPr lang="en-NZ" sz="2000" b="1" dirty="0">
              <a:solidFill>
                <a:srgbClr val="4F81BD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mana of iwi and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hapu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upheld and enhanced  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opportunities for asserting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tino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rangatiratanga (self determination)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Genuine Treaty partnerships between mana whenua and Crown agencies and its institutions are established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opportunities for shared governance and management of taonga are provided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 whenua are represented in local government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 whenua are involved in all public projects as decision-makers </a:t>
            </a:r>
            <a:endParaRPr lang="en-NZ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277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Social</a:t>
            </a:r>
          </a:p>
        </p:txBody>
      </p:sp>
      <p:sp>
        <p:nvSpPr>
          <p:cNvPr id="7" name="Rectangle 6"/>
          <p:cNvSpPr/>
          <p:nvPr/>
        </p:nvSpPr>
        <p:spPr>
          <a:xfrm>
            <a:off x="600693" y="2136817"/>
            <a:ext cx="11166764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Communities are safe, especially for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kaumatua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rangatahi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tamariki</a:t>
            </a: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 level of employment opportunities exist in Tamaki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Increased educational opportunities are available and accessible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 significant role in development of local communities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Papakainga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housing is developed in on ancestral lands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and maintenance of mana whenua marae is supported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Cultural</a:t>
            </a:r>
          </a:p>
        </p:txBody>
      </p:sp>
      <p:sp>
        <p:nvSpPr>
          <p:cNvPr id="7" name="Rectangle 6"/>
          <p:cNvSpPr/>
          <p:nvPr/>
        </p:nvSpPr>
        <p:spPr>
          <a:xfrm>
            <a:off x="359651" y="1536158"/>
            <a:ext cx="11166764" cy="4810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Recognition and support of mana whenua </a:t>
            </a:r>
            <a:r>
              <a:rPr lang="en-NZ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manaakitanga</a:t>
            </a: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obligations (tribal hosts)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visible presence and recognition of </a:t>
            </a:r>
            <a:r>
              <a:rPr lang="en-NZ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heritage and culture in  Auckland’s character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Public support and understanding of the role of mana whenua   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Marae development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Ability to exercise customary rights and roles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fair and just land rating system on </a:t>
            </a:r>
            <a:r>
              <a:rPr lang="en-NZ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land 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 mana whenua capacity and capability development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 whenua tikanga and </a:t>
            </a:r>
            <a:r>
              <a:rPr lang="en-NZ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reo</a:t>
            </a: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celebrated and enhanced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Retention and development of cultural identity, values and practices   </a:t>
            </a:r>
          </a:p>
        </p:txBody>
      </p:sp>
    </p:spTree>
    <p:extLst>
      <p:ext uri="{BB962C8B-B14F-4D97-AF65-F5344CB8AC3E}">
        <p14:creationId xmlns:p14="http://schemas.microsoft.com/office/powerpoint/2010/main" val="37539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Economic</a:t>
            </a:r>
          </a:p>
        </p:txBody>
      </p:sp>
      <p:sp>
        <p:nvSpPr>
          <p:cNvPr id="7" name="Rectangle 6"/>
          <p:cNvSpPr/>
          <p:nvPr/>
        </p:nvSpPr>
        <p:spPr>
          <a:xfrm>
            <a:off x="415636" y="1704109"/>
            <a:ext cx="11006343" cy="3390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endParaRPr lang="en-NZ" sz="2000" b="1" dirty="0">
              <a:solidFill>
                <a:srgbClr val="4F81BD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Manawhenua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major economic investors within their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rohe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Major stakeholders in the economic growth of Auckland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Owners and managers of strategic assets 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Secure </a:t>
            </a: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land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Productive and inclusive economic opportunities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knowledge is developed and appropriately protected </a:t>
            </a:r>
          </a:p>
        </p:txBody>
      </p:sp>
    </p:spTree>
    <p:extLst>
      <p:ext uri="{BB962C8B-B14F-4D97-AF65-F5344CB8AC3E}">
        <p14:creationId xmlns:p14="http://schemas.microsoft.com/office/powerpoint/2010/main" val="384248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NZ" b="1" dirty="0">
                <a:solidFill>
                  <a:srgbClr val="009AC7"/>
                </a:solidFill>
                <a:latin typeface="Verdana"/>
                <a:cs typeface="Verdana"/>
              </a:rPr>
              <a:t>Environment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415636" y="1704109"/>
            <a:ext cx="11006343" cy="500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Mauri of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taonga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 preserved and protected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Engagement at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hapu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level on local environment issues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Role of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kaitiaki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exercised in a culturally appropriate manner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stakeholders role in the management of Auckland’s Volcanic landscape,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waahi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tapu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sites and natural resources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Enhance and protect sites of significance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Recognition of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Matauranga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a basis for integrated management of resources</a:t>
            </a:r>
          </a:p>
          <a:p>
            <a:pPr marL="34290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Restoration of native flora and fauna in urban areas</a:t>
            </a: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en-NZ" sz="2000" b="1" dirty="0">
              <a:solidFill>
                <a:srgbClr val="4F81BD"/>
              </a:solidFill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20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588" y="21379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NZ" b="1" dirty="0" smtClean="0">
                <a:solidFill>
                  <a:srgbClr val="009AC7"/>
                </a:solidFill>
                <a:latin typeface="Verdana"/>
                <a:cs typeface="Verdana"/>
              </a:rPr>
              <a:t>MATAAWAKA</a:t>
            </a:r>
            <a:endParaRPr lang="en-NZ" b="1" dirty="0">
              <a:solidFill>
                <a:srgbClr val="009AC7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0433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7454" y="-1"/>
            <a:ext cx="5744546" cy="2155369"/>
          </a:xfrm>
          <a:solidFill>
            <a:schemeClr val="accent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/>
            <a:endParaRPr lang="en-NZ" sz="4000" b="1" dirty="0" smtClean="0"/>
          </a:p>
          <a:p>
            <a:pPr algn="ctr"/>
            <a:r>
              <a:rPr lang="en-NZ" sz="4000" b="1" dirty="0" smtClean="0"/>
              <a:t>Decolonising Urban Planning</a:t>
            </a:r>
          </a:p>
          <a:p>
            <a:pPr algn="ctr"/>
            <a:endParaRPr lang="en-NZ" sz="4000" b="1" dirty="0" smtClean="0"/>
          </a:p>
          <a:p>
            <a:pPr algn="ctr"/>
            <a:r>
              <a:rPr lang="en-NZ" sz="4000" b="1" dirty="0" smtClean="0"/>
              <a:t>Lena Henry</a:t>
            </a:r>
          </a:p>
          <a:p>
            <a:endParaRPr lang="en-NZ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447453" y="2155371"/>
            <a:ext cx="5744547" cy="4702630"/>
          </a:xfrm>
          <a:solidFill>
            <a:schemeClr val="bg2">
              <a:lumMod val="10000"/>
            </a:schemeClr>
          </a:solidFill>
        </p:spPr>
        <p:txBody>
          <a:bodyPr>
            <a:normAutofit fontScale="90000"/>
          </a:bodyPr>
          <a:lstStyle/>
          <a:p>
            <a:r>
              <a:rPr lang="en-NZ" dirty="0" smtClean="0">
                <a:solidFill>
                  <a:schemeClr val="bg1"/>
                </a:solidFill>
              </a:rPr>
              <a:t/>
            </a:r>
            <a:br>
              <a:rPr lang="en-NZ" dirty="0" smtClean="0">
                <a:solidFill>
                  <a:schemeClr val="bg1"/>
                </a:solidFill>
              </a:rPr>
            </a:br>
            <a:r>
              <a:rPr lang="en-NZ" dirty="0" smtClean="0">
                <a:solidFill>
                  <a:schemeClr val="bg1"/>
                </a:solidFill>
              </a:rPr>
              <a:t>Reflections, Aspirations</a:t>
            </a:r>
            <a:br>
              <a:rPr lang="en-NZ" dirty="0" smtClean="0">
                <a:solidFill>
                  <a:schemeClr val="bg1"/>
                </a:solidFill>
              </a:rPr>
            </a:br>
            <a:r>
              <a:rPr lang="en-NZ" dirty="0" smtClean="0">
                <a:solidFill>
                  <a:schemeClr val="bg1"/>
                </a:solidFill>
              </a:rPr>
              <a:t>&amp; Plans</a:t>
            </a:r>
            <a:r>
              <a:rPr lang="en-NZ" dirty="0" smtClean="0"/>
              <a:t/>
            </a:r>
            <a:br>
              <a:rPr lang="en-NZ" dirty="0" smtClean="0"/>
            </a:br>
            <a:r>
              <a:rPr lang="en-NZ" dirty="0"/>
              <a:t/>
            </a:r>
            <a:br>
              <a:rPr lang="en-NZ" dirty="0"/>
            </a:br>
            <a:endParaRPr lang="en-NZ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44745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5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Leadership/Governance</a:t>
            </a:r>
            <a:endParaRPr lang="en-NZ" b="1" dirty="0">
              <a:solidFill>
                <a:schemeClr val="accent1">
                  <a:lumMod val="60000"/>
                  <a:lumOff val="4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3419" y="1808181"/>
            <a:ext cx="9483013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Recognise the significant role of </a:t>
            </a: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</a:t>
            </a:r>
            <a:r>
              <a:rPr lang="en-NZ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tangata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whenua and provide decision-making opportunities at every level including governance decisions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Strengthen relationships with mana whenua and work together on common interests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Recognise importance of youth development </a:t>
            </a:r>
          </a:p>
        </p:txBody>
      </p:sp>
    </p:spTree>
    <p:extLst>
      <p:ext uri="{BB962C8B-B14F-4D97-AF65-F5344CB8AC3E}">
        <p14:creationId xmlns:p14="http://schemas.microsoft.com/office/powerpoint/2010/main" val="2682708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Social</a:t>
            </a:r>
          </a:p>
        </p:txBody>
      </p:sp>
      <p:sp>
        <p:nvSpPr>
          <p:cNvPr id="7" name="Rectangle 6"/>
          <p:cNvSpPr/>
          <p:nvPr/>
        </p:nvSpPr>
        <p:spPr>
          <a:xfrm>
            <a:off x="512618" y="1632964"/>
            <a:ext cx="11166764" cy="575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Safe communities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Home ownership and access to affordable housing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Improved health status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Increase employment opportunities in local areas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Community based education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Community support and value culture, whanau and mana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Affordable recreational facilities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Provision of health services and facilities that reflect the culture of the community and respond to community needs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2800" dirty="0"/>
              <a:t>People have access to a fair justice </a:t>
            </a:r>
            <a:r>
              <a:rPr lang="en-NZ" sz="2800" dirty="0" smtClean="0"/>
              <a:t>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2800" dirty="0"/>
              <a:t>Access to affordable recreation facilities</a:t>
            </a:r>
          </a:p>
          <a:p>
            <a:pPr lvl="0"/>
            <a:endParaRPr lang="en-NZ" sz="2800" dirty="0"/>
          </a:p>
          <a:p>
            <a:pPr>
              <a:lnSpc>
                <a:spcPct val="115000"/>
              </a:lnSpc>
            </a:pPr>
            <a:endParaRPr lang="en-NZ" sz="2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Cultural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531" y="1590979"/>
            <a:ext cx="9632497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 err="1"/>
              <a:t>Whanaungatanga</a:t>
            </a:r>
            <a:r>
              <a:rPr lang="en-NZ" sz="2800" dirty="0"/>
              <a:t> relationships with mana whenua are strengthened and common interests identified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Marae facilities are refurbished and maintained to an optimal standard  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Increase opportunities to celebrate cultural events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A fair and just land rating system of Marae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Recognise </a:t>
            </a:r>
            <a:r>
              <a:rPr lang="en-NZ" sz="2800" dirty="0" err="1"/>
              <a:t>mataawaka</a:t>
            </a:r>
            <a:r>
              <a:rPr lang="en-NZ" sz="2800" dirty="0"/>
              <a:t> Treaty related rights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Build Māori capacity in </a:t>
            </a:r>
            <a:r>
              <a:rPr lang="en-NZ" sz="2800" dirty="0" err="1"/>
              <a:t>te</a:t>
            </a:r>
            <a:r>
              <a:rPr lang="en-NZ" sz="2800" dirty="0"/>
              <a:t> reo and </a:t>
            </a:r>
            <a:r>
              <a:rPr lang="en-NZ" sz="2800" dirty="0" err="1"/>
              <a:t>tikanga</a:t>
            </a:r>
            <a:endParaRPr lang="en-NZ" sz="2800" dirty="0"/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NZ" sz="2800" dirty="0"/>
              <a:t>Māori </a:t>
            </a:r>
            <a:r>
              <a:rPr lang="en-NZ" sz="2800" dirty="0" err="1"/>
              <a:t>indigeniety</a:t>
            </a:r>
            <a:r>
              <a:rPr lang="en-NZ" sz="2800" dirty="0"/>
              <a:t> is valued and celebrated</a:t>
            </a:r>
          </a:p>
        </p:txBody>
      </p:sp>
    </p:spTree>
    <p:extLst>
      <p:ext uri="{BB962C8B-B14F-4D97-AF65-F5344CB8AC3E}">
        <p14:creationId xmlns:p14="http://schemas.microsoft.com/office/powerpoint/2010/main" val="198470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Economic</a:t>
            </a:r>
          </a:p>
        </p:txBody>
      </p:sp>
      <p:sp>
        <p:nvSpPr>
          <p:cNvPr id="3" name="Rectangle 2"/>
          <p:cNvSpPr/>
          <p:nvPr/>
        </p:nvSpPr>
        <p:spPr>
          <a:xfrm>
            <a:off x="1222310" y="2404050"/>
            <a:ext cx="10748866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economic </a:t>
            </a: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Quality and affordable healthcare system </a:t>
            </a:r>
            <a:endParaRPr lang="en-NZ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Māori </a:t>
            </a: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creative industries are developed and </a:t>
            </a:r>
            <a:r>
              <a:rPr lang="en-N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supported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NZ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Employment for those seeking employment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en-N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11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NZ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/>
                <a:cs typeface="Verdana"/>
              </a:rPr>
              <a:t>Environment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771331" y="1934557"/>
            <a:ext cx="9212424" cy="303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Increase native trees and locally sourced materials in the built environment</a:t>
            </a:r>
          </a:p>
          <a:p>
            <a:pPr marL="45720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Māori culture and heritage is respected and protected </a:t>
            </a:r>
            <a:endParaRPr lang="en-US" sz="2800" dirty="0" smtClean="0"/>
          </a:p>
          <a:p>
            <a:pPr>
              <a:lnSpc>
                <a:spcPct val="115000"/>
              </a:lnSpc>
            </a:pPr>
            <a:r>
              <a:rPr lang="en-US" sz="2800" dirty="0" smtClean="0"/>
              <a:t> </a:t>
            </a:r>
            <a:endParaRPr lang="en-US" sz="2800" dirty="0"/>
          </a:p>
          <a:p>
            <a:pPr marL="45720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Clean and safe reserves, </a:t>
            </a:r>
            <a:r>
              <a:rPr lang="en-US" sz="2800" dirty="0" err="1"/>
              <a:t>harbours</a:t>
            </a:r>
            <a:r>
              <a:rPr lang="en-US" sz="2800" dirty="0"/>
              <a:t> and open spaces</a:t>
            </a:r>
          </a:p>
        </p:txBody>
      </p:sp>
    </p:spTree>
    <p:extLst>
      <p:ext uri="{BB962C8B-B14F-4D97-AF65-F5344CB8AC3E}">
        <p14:creationId xmlns:p14="http://schemas.microsoft.com/office/powerpoint/2010/main" val="3672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2428" y="0"/>
            <a:ext cx="12264428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NZ" sz="2800" dirty="0" err="1"/>
              <a:t>Kua</a:t>
            </a:r>
            <a:r>
              <a:rPr lang="en-NZ" sz="2800" dirty="0"/>
              <a:t> </a:t>
            </a:r>
            <a:r>
              <a:rPr lang="en-NZ" sz="2800" dirty="0" err="1"/>
              <a:t>tawhiti</a:t>
            </a:r>
            <a:r>
              <a:rPr lang="en-NZ" sz="2800" dirty="0"/>
              <a:t> </a:t>
            </a:r>
            <a:r>
              <a:rPr lang="en-NZ" sz="2800" dirty="0" err="1"/>
              <a:t>ke</a:t>
            </a:r>
            <a:r>
              <a:rPr lang="en-NZ" sz="2800" dirty="0"/>
              <a:t> to </a:t>
            </a:r>
            <a:r>
              <a:rPr lang="en-NZ" sz="2800" dirty="0" err="1"/>
              <a:t>haerenga</a:t>
            </a:r>
            <a:r>
              <a:rPr lang="en-NZ" sz="2800" dirty="0"/>
              <a:t> </a:t>
            </a:r>
            <a:r>
              <a:rPr lang="en-NZ" sz="2800" dirty="0" err="1"/>
              <a:t>mai</a:t>
            </a:r>
            <a:r>
              <a:rPr lang="en-NZ" sz="2800" dirty="0"/>
              <a:t>, </a:t>
            </a:r>
            <a:r>
              <a:rPr lang="en-NZ" sz="2800" dirty="0" err="1"/>
              <a:t>kia</a:t>
            </a:r>
            <a:r>
              <a:rPr lang="en-NZ" sz="2800" dirty="0"/>
              <a:t> kore e </a:t>
            </a:r>
            <a:r>
              <a:rPr lang="en-NZ" sz="2800" dirty="0" err="1"/>
              <a:t>haere</a:t>
            </a:r>
            <a:r>
              <a:rPr lang="en-NZ" sz="2800" dirty="0"/>
              <a:t> </a:t>
            </a:r>
            <a:r>
              <a:rPr lang="en-NZ" sz="2800" dirty="0" err="1"/>
              <a:t>tonu</a:t>
            </a:r>
            <a:r>
              <a:rPr lang="en-NZ" sz="2800" dirty="0"/>
              <a:t>. </a:t>
            </a:r>
            <a:endParaRPr lang="en-NZ" sz="2800" dirty="0" smtClean="0"/>
          </a:p>
          <a:p>
            <a:pPr algn="ctr"/>
            <a:r>
              <a:rPr lang="en-NZ" sz="2800" dirty="0" smtClean="0"/>
              <a:t>He </a:t>
            </a:r>
            <a:r>
              <a:rPr lang="en-NZ" sz="2800" dirty="0" err="1"/>
              <a:t>tino</a:t>
            </a:r>
            <a:r>
              <a:rPr lang="en-NZ" sz="2800" dirty="0"/>
              <a:t> </a:t>
            </a:r>
            <a:r>
              <a:rPr lang="en-NZ" sz="2800" dirty="0" err="1"/>
              <a:t>nui</a:t>
            </a:r>
            <a:r>
              <a:rPr lang="en-NZ" sz="2800" dirty="0"/>
              <a:t> </a:t>
            </a:r>
            <a:r>
              <a:rPr lang="en-NZ" sz="2800" dirty="0" err="1"/>
              <a:t>rawa</a:t>
            </a:r>
            <a:r>
              <a:rPr lang="en-NZ" sz="2800" dirty="0"/>
              <a:t> </a:t>
            </a:r>
            <a:r>
              <a:rPr lang="en-NZ" sz="2800" dirty="0" err="1"/>
              <a:t>ou</a:t>
            </a:r>
            <a:r>
              <a:rPr lang="en-NZ" sz="2800" dirty="0"/>
              <a:t> </a:t>
            </a:r>
            <a:r>
              <a:rPr lang="en-NZ" sz="2800" dirty="0" err="1"/>
              <a:t>mahi</a:t>
            </a:r>
            <a:r>
              <a:rPr lang="en-NZ" sz="2800" dirty="0"/>
              <a:t>, </a:t>
            </a:r>
            <a:r>
              <a:rPr lang="en-NZ" sz="2800" dirty="0" err="1"/>
              <a:t>kia</a:t>
            </a:r>
            <a:r>
              <a:rPr lang="en-NZ" sz="2800" dirty="0"/>
              <a:t> kore e </a:t>
            </a:r>
            <a:r>
              <a:rPr lang="en-NZ" sz="2800" dirty="0" err="1"/>
              <a:t>mahi</a:t>
            </a:r>
            <a:r>
              <a:rPr lang="en-NZ" sz="2800" dirty="0"/>
              <a:t> </a:t>
            </a:r>
            <a:r>
              <a:rPr lang="en-NZ" sz="2800" dirty="0" err="1"/>
              <a:t>nui</a:t>
            </a:r>
            <a:r>
              <a:rPr lang="en-NZ" sz="2800" dirty="0"/>
              <a:t> </a:t>
            </a:r>
            <a:r>
              <a:rPr lang="en-NZ" sz="2800" dirty="0" err="1"/>
              <a:t>tonu</a:t>
            </a:r>
            <a:r>
              <a:rPr lang="en-NZ" sz="2800" dirty="0" smtClean="0"/>
              <a:t>.</a:t>
            </a:r>
          </a:p>
          <a:p>
            <a:pPr algn="ctr"/>
            <a:endParaRPr lang="en-NZ" sz="2800" dirty="0" smtClean="0"/>
          </a:p>
          <a:p>
            <a:pPr algn="ctr"/>
            <a:r>
              <a:rPr lang="en-NZ" sz="2800" dirty="0" smtClean="0"/>
              <a:t>You </a:t>
            </a:r>
            <a:r>
              <a:rPr lang="en-NZ" sz="2800" dirty="0"/>
              <a:t>have come too far, not to go further. </a:t>
            </a:r>
            <a:endParaRPr lang="en-NZ" sz="2800" dirty="0" smtClean="0"/>
          </a:p>
          <a:p>
            <a:pPr algn="ctr"/>
            <a:r>
              <a:rPr lang="en-NZ" sz="2800" dirty="0" smtClean="0"/>
              <a:t>You </a:t>
            </a:r>
            <a:r>
              <a:rPr lang="en-NZ" sz="2800" dirty="0"/>
              <a:t>have done too much, not to do more. </a:t>
            </a:r>
            <a:endParaRPr lang="en-NZ" sz="2800" dirty="0" smtClean="0"/>
          </a:p>
          <a:p>
            <a:pPr algn="ctr"/>
            <a:endParaRPr lang="en-NZ" sz="2000" dirty="0"/>
          </a:p>
          <a:p>
            <a:pPr algn="ctr"/>
            <a:endParaRPr lang="en-NZ" sz="1600" i="1" dirty="0" smtClean="0"/>
          </a:p>
          <a:p>
            <a:pPr algn="ctr"/>
            <a:r>
              <a:rPr lang="en-NZ" sz="1600" i="1" dirty="0" smtClean="0"/>
              <a:t>Ta </a:t>
            </a:r>
            <a:r>
              <a:rPr lang="en-NZ" sz="1600" i="1" dirty="0" err="1"/>
              <a:t>Himi</a:t>
            </a:r>
            <a:r>
              <a:rPr lang="en-NZ" sz="1600" i="1" dirty="0"/>
              <a:t> Henare </a:t>
            </a:r>
            <a:r>
              <a:rPr lang="en-NZ" sz="1600" i="1" dirty="0" err="1"/>
              <a:t>Ngati</a:t>
            </a:r>
            <a:r>
              <a:rPr lang="en-NZ" sz="1600" i="1" dirty="0"/>
              <a:t> Hine 1989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6989"/>
            <a:ext cx="12192000" cy="381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rgbClr val="00B0F0"/>
                </a:solidFill>
              </a:rPr>
              <a:t>Acknowledgement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0100"/>
            <a:ext cx="10515600" cy="4486275"/>
          </a:xfrm>
        </p:spPr>
        <p:txBody>
          <a:bodyPr/>
          <a:lstStyle/>
          <a:p>
            <a:endParaRPr lang="en-NZ" dirty="0" smtClean="0"/>
          </a:p>
          <a:p>
            <a:r>
              <a:rPr lang="en-NZ" dirty="0" smtClean="0"/>
              <a:t>Former </a:t>
            </a:r>
            <a:r>
              <a:rPr lang="en-NZ" dirty="0"/>
              <a:t>Auckland City Council – </a:t>
            </a:r>
            <a:r>
              <a:rPr lang="en-NZ" dirty="0" err="1"/>
              <a:t>Pae</a:t>
            </a:r>
            <a:r>
              <a:rPr lang="en-NZ" dirty="0"/>
              <a:t> </a:t>
            </a:r>
            <a:r>
              <a:rPr lang="en-NZ" dirty="0" err="1"/>
              <a:t>Herenga</a:t>
            </a:r>
            <a:r>
              <a:rPr lang="en-NZ" dirty="0"/>
              <a:t> </a:t>
            </a:r>
            <a:r>
              <a:rPr lang="en-NZ" dirty="0" err="1"/>
              <a:t>Tangata</a:t>
            </a:r>
            <a:endParaRPr lang="en-NZ" dirty="0"/>
          </a:p>
          <a:p>
            <a:r>
              <a:rPr lang="en-NZ" dirty="0"/>
              <a:t>IHI Action Group</a:t>
            </a:r>
          </a:p>
          <a:p>
            <a:r>
              <a:rPr lang="en-NZ" dirty="0"/>
              <a:t>Independent Māori Statutory Board</a:t>
            </a:r>
          </a:p>
          <a:p>
            <a:r>
              <a:rPr lang="en-NZ" dirty="0"/>
              <a:t>Ng</a:t>
            </a:r>
            <a:r>
              <a:rPr lang="mi-NZ" dirty="0"/>
              <a:t>ā</a:t>
            </a:r>
            <a:r>
              <a:rPr lang="en-NZ" dirty="0"/>
              <a:t> </a:t>
            </a:r>
            <a:r>
              <a:rPr lang="en-NZ" dirty="0" err="1"/>
              <a:t>Aho</a:t>
            </a:r>
            <a:endParaRPr lang="en-NZ" dirty="0"/>
          </a:p>
          <a:p>
            <a:r>
              <a:rPr lang="en-NZ" dirty="0"/>
              <a:t>Papa Pounamu</a:t>
            </a:r>
          </a:p>
          <a:p>
            <a:r>
              <a:rPr lang="mi-NZ" dirty="0"/>
              <a:t>Te Kotahi </a:t>
            </a:r>
            <a:r>
              <a:rPr lang="mi-NZ" dirty="0" err="1"/>
              <a:t>Research</a:t>
            </a:r>
            <a:r>
              <a:rPr lang="mi-NZ" dirty="0"/>
              <a:t> </a:t>
            </a:r>
            <a:r>
              <a:rPr lang="mi-NZ" dirty="0" err="1"/>
              <a:t>Institute</a:t>
            </a:r>
            <a:endParaRPr lang="mi-NZ" dirty="0"/>
          </a:p>
          <a:p>
            <a:r>
              <a:rPr lang="en-NZ" dirty="0"/>
              <a:t>Te </a:t>
            </a:r>
            <a:r>
              <a:rPr lang="en-NZ" dirty="0" err="1"/>
              <a:t>Whaihanga</a:t>
            </a:r>
            <a:r>
              <a:rPr lang="en-NZ" dirty="0"/>
              <a:t> Project Team</a:t>
            </a:r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7958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927" y="401782"/>
            <a:ext cx="10965873" cy="57751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sz="4800" dirty="0">
                <a:solidFill>
                  <a:srgbClr val="00B0F0"/>
                </a:solidFill>
              </a:rPr>
              <a:t>Decolonization as</a:t>
            </a:r>
            <a:r>
              <a:rPr lang="en-NZ" sz="4800" dirty="0" smtClean="0">
                <a:solidFill>
                  <a:srgbClr val="00B0F0"/>
                </a:solidFill>
              </a:rPr>
              <a:t>…</a:t>
            </a:r>
          </a:p>
          <a:p>
            <a:pPr marL="0" indent="0">
              <a:buNone/>
            </a:pPr>
            <a:endParaRPr lang="en-NZ" sz="4800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NZ" sz="4800" dirty="0"/>
              <a:t>...a radical unsettlement of colonial structures so that Indigenous peoples can reclaim and rearticulate their languages, cultural teachings, governance traditions, and relationships to land </a:t>
            </a:r>
          </a:p>
          <a:p>
            <a:pPr marL="0" indent="0">
              <a:buNone/>
            </a:pPr>
            <a:r>
              <a:rPr lang="en-NZ" sz="4800" dirty="0"/>
              <a:t>… involving both Indigenous and non-Indigenous peoples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366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>
                <a:solidFill>
                  <a:srgbClr val="00B0F0"/>
                </a:solidFill>
              </a:rPr>
              <a:t>Urban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mi-NZ" sz="4000" dirty="0"/>
              <a:t>“</a:t>
            </a:r>
            <a:r>
              <a:rPr lang="mi-NZ" sz="4000" dirty="0" err="1"/>
              <a:t>Planning</a:t>
            </a:r>
            <a:r>
              <a:rPr lang="mi-NZ" sz="4000" dirty="0"/>
              <a:t> </a:t>
            </a:r>
            <a:r>
              <a:rPr lang="mi-NZ" sz="4000" dirty="0" err="1"/>
              <a:t>is</a:t>
            </a:r>
            <a:r>
              <a:rPr lang="mi-NZ" sz="4000" dirty="0"/>
              <a:t> </a:t>
            </a:r>
            <a:r>
              <a:rPr lang="mi-NZ" sz="4000" dirty="0" err="1"/>
              <a:t>ultimately</a:t>
            </a:r>
            <a:r>
              <a:rPr lang="mi-NZ" sz="4000" dirty="0"/>
              <a:t> </a:t>
            </a:r>
            <a:r>
              <a:rPr lang="mi-NZ" sz="4000" dirty="0" err="1"/>
              <a:t>about</a:t>
            </a:r>
            <a:r>
              <a:rPr lang="mi-NZ" sz="4000" dirty="0"/>
              <a:t> </a:t>
            </a:r>
            <a:r>
              <a:rPr lang="mi-NZ" sz="4000" dirty="0" err="1"/>
              <a:t>what</a:t>
            </a:r>
            <a:r>
              <a:rPr lang="mi-NZ" sz="4000" dirty="0"/>
              <a:t> </a:t>
            </a:r>
            <a:r>
              <a:rPr lang="mi-NZ" sz="4000" dirty="0" err="1"/>
              <a:t>will</a:t>
            </a:r>
            <a:r>
              <a:rPr lang="mi-NZ" sz="4000" dirty="0"/>
              <a:t>, or </a:t>
            </a:r>
            <a:r>
              <a:rPr lang="mi-NZ" sz="4000" dirty="0" err="1"/>
              <a:t>might</a:t>
            </a:r>
            <a:r>
              <a:rPr lang="mi-NZ" sz="4000" dirty="0"/>
              <a:t> </a:t>
            </a:r>
            <a:r>
              <a:rPr lang="mi-NZ" sz="4000" dirty="0" err="1"/>
              <a:t>be</a:t>
            </a:r>
            <a:r>
              <a:rPr lang="mi-NZ" sz="4000" dirty="0"/>
              <a:t>, </a:t>
            </a:r>
            <a:r>
              <a:rPr lang="mi-NZ" sz="4000" dirty="0" err="1"/>
              <a:t>the</a:t>
            </a:r>
            <a:r>
              <a:rPr lang="mi-NZ" sz="4000" dirty="0"/>
              <a:t> </a:t>
            </a:r>
            <a:r>
              <a:rPr lang="mi-NZ" sz="4000" dirty="0" err="1"/>
              <a:t>future</a:t>
            </a:r>
            <a:r>
              <a:rPr lang="mi-NZ" sz="4000" dirty="0"/>
              <a:t>.  </a:t>
            </a:r>
            <a:r>
              <a:rPr lang="mi-NZ" sz="4000" dirty="0" err="1"/>
              <a:t>Planning</a:t>
            </a:r>
            <a:r>
              <a:rPr lang="mi-NZ" sz="4000" dirty="0"/>
              <a:t> </a:t>
            </a:r>
            <a:r>
              <a:rPr lang="mi-NZ" sz="4000" dirty="0" err="1"/>
              <a:t>thus</a:t>
            </a:r>
            <a:r>
              <a:rPr lang="mi-NZ" sz="4000" dirty="0"/>
              <a:t> </a:t>
            </a:r>
            <a:r>
              <a:rPr lang="mi-NZ" sz="4000" dirty="0" err="1"/>
              <a:t>incorporates</a:t>
            </a:r>
            <a:r>
              <a:rPr lang="mi-NZ" sz="4000" dirty="0"/>
              <a:t> </a:t>
            </a:r>
            <a:r>
              <a:rPr lang="mi-NZ" sz="4000" dirty="0" err="1"/>
              <a:t>components</a:t>
            </a:r>
            <a:r>
              <a:rPr lang="mi-NZ" sz="4000" dirty="0"/>
              <a:t> </a:t>
            </a:r>
            <a:r>
              <a:rPr lang="mi-NZ" sz="4000" dirty="0" err="1"/>
              <a:t>of</a:t>
            </a:r>
            <a:r>
              <a:rPr lang="mi-NZ" sz="4000" dirty="0"/>
              <a:t> </a:t>
            </a:r>
            <a:r>
              <a:rPr lang="mi-NZ" sz="4000" dirty="0" err="1"/>
              <a:t>human</a:t>
            </a:r>
            <a:r>
              <a:rPr lang="mi-NZ" sz="4000" dirty="0"/>
              <a:t> </a:t>
            </a:r>
            <a:r>
              <a:rPr lang="mi-NZ" sz="4000" dirty="0" err="1"/>
              <a:t>values</a:t>
            </a:r>
            <a:r>
              <a:rPr lang="mi-NZ" sz="4000" dirty="0"/>
              <a:t>, </a:t>
            </a:r>
            <a:r>
              <a:rPr lang="mi-NZ" sz="4000" dirty="0" err="1"/>
              <a:t>desires</a:t>
            </a:r>
            <a:r>
              <a:rPr lang="mi-NZ" sz="4000" dirty="0"/>
              <a:t> and </a:t>
            </a:r>
            <a:r>
              <a:rPr lang="mi-NZ" sz="4000" dirty="0" err="1"/>
              <a:t>aspirations</a:t>
            </a:r>
            <a:r>
              <a:rPr lang="mi-NZ" sz="4000" dirty="0"/>
              <a:t> </a:t>
            </a:r>
            <a:r>
              <a:rPr lang="mi-NZ" sz="4000" dirty="0" err="1"/>
              <a:t>at</a:t>
            </a:r>
            <a:r>
              <a:rPr lang="mi-NZ" sz="4000" dirty="0"/>
              <a:t> </a:t>
            </a:r>
            <a:r>
              <a:rPr lang="mi-NZ" sz="4000" dirty="0" err="1"/>
              <a:t>its</a:t>
            </a:r>
            <a:r>
              <a:rPr lang="mi-NZ" sz="4000" dirty="0"/>
              <a:t> </a:t>
            </a:r>
            <a:r>
              <a:rPr lang="mi-NZ" sz="4000" dirty="0" err="1"/>
              <a:t>core</a:t>
            </a:r>
            <a:r>
              <a:rPr lang="mi-NZ" sz="4000" dirty="0"/>
              <a:t>” </a:t>
            </a:r>
            <a:r>
              <a:rPr lang="mi-NZ" sz="2400" dirty="0"/>
              <a:t>(</a:t>
            </a:r>
            <a:r>
              <a:rPr lang="mi-NZ" sz="2400" dirty="0" err="1"/>
              <a:t>Gunder</a:t>
            </a:r>
            <a:r>
              <a:rPr lang="mi-NZ" sz="2400" dirty="0"/>
              <a:t> &amp; </a:t>
            </a:r>
            <a:r>
              <a:rPr lang="mi-NZ" sz="2400" dirty="0" err="1"/>
              <a:t>Hillier</a:t>
            </a:r>
            <a:r>
              <a:rPr lang="mi-NZ" sz="2400" dirty="0"/>
              <a:t> 2009, 5).</a:t>
            </a:r>
            <a:endParaRPr lang="en-NZ" sz="2400" dirty="0"/>
          </a:p>
          <a:p>
            <a:endParaRPr lang="en-NZ" sz="4000" dirty="0"/>
          </a:p>
        </p:txBody>
      </p:sp>
    </p:spTree>
    <p:extLst>
      <p:ext uri="{BB962C8B-B14F-4D97-AF65-F5344CB8AC3E}">
        <p14:creationId xmlns:p14="http://schemas.microsoft.com/office/powerpoint/2010/main" val="16089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45128" y="1551709"/>
            <a:ext cx="10432472" cy="483162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mi-NZ" sz="32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mi-NZ" sz="3600" dirty="0"/>
              <a:t>M</a:t>
            </a:r>
            <a:r>
              <a:rPr lang="en-NZ" sz="3600" dirty="0" err="1"/>
              <a:t>āori</a:t>
            </a:r>
            <a:r>
              <a:rPr lang="en-NZ" sz="3600" dirty="0"/>
              <a:t> Aspirations based on Tamaki </a:t>
            </a:r>
            <a:r>
              <a:rPr lang="en-NZ" sz="3600" dirty="0" err="1"/>
              <a:t>Makaurau</a:t>
            </a:r>
            <a:r>
              <a:rPr lang="en-NZ" sz="3600" dirty="0"/>
              <a:t> Projects with Local Government (2006- Present</a:t>
            </a:r>
            <a:r>
              <a:rPr lang="en-NZ" sz="3600" dirty="0" smtClean="0"/>
              <a:t>)</a:t>
            </a:r>
          </a:p>
          <a:p>
            <a:pPr>
              <a:lnSpc>
                <a:spcPct val="100000"/>
              </a:lnSpc>
            </a:pPr>
            <a:endParaRPr lang="en-NZ" sz="36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NZ" sz="32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mi-NZ" sz="3200" dirty="0"/>
              <a:t>Te Hui o Te Kotahitanga </a:t>
            </a:r>
            <a:r>
              <a:rPr lang="mi-NZ" sz="3200" dirty="0" err="1"/>
              <a:t>Declaration</a:t>
            </a:r>
            <a:r>
              <a:rPr lang="mi-NZ" sz="3200" dirty="0"/>
              <a:t> (2009)</a:t>
            </a:r>
          </a:p>
          <a:p>
            <a:pPr>
              <a:lnSpc>
                <a:spcPct val="100000"/>
              </a:lnSpc>
            </a:pPr>
            <a:endParaRPr lang="mi-NZ" sz="3200" dirty="0"/>
          </a:p>
          <a:p>
            <a:endParaRPr lang="en-NZ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8655" y="360218"/>
            <a:ext cx="4405745" cy="1191491"/>
          </a:xfrm>
        </p:spPr>
        <p:txBody>
          <a:bodyPr/>
          <a:lstStyle/>
          <a:p>
            <a:r>
              <a:rPr lang="mi-NZ" dirty="0" err="1"/>
              <a:t>Context</a:t>
            </a:r>
            <a:endParaRPr lang="en-NZ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10058400" y="6383338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April 2015</a:t>
            </a:r>
          </a:p>
        </p:txBody>
      </p:sp>
    </p:spTree>
    <p:extLst>
      <p:ext uri="{BB962C8B-B14F-4D97-AF65-F5344CB8AC3E}">
        <p14:creationId xmlns:p14="http://schemas.microsoft.com/office/powerpoint/2010/main" val="38959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19673" y="338554"/>
            <a:ext cx="10319657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alt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kumimoji="0" lang="en-NZ" alt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en-NZ" alt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Giving </a:t>
            </a:r>
            <a:r>
              <a:rPr kumimoji="0" lang="en-NZ" altLang="en-US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voice to </a:t>
            </a:r>
            <a:r>
              <a:rPr kumimoji="0" lang="en-NZ" alt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Māori Communities</a:t>
            </a:r>
            <a:br>
              <a:rPr kumimoji="0" lang="en-NZ" altLang="en-US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en-NZ" altLang="en-US" b="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NZ" altLang="en-US" b="0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Pae</a:t>
            </a:r>
            <a:r>
              <a:rPr kumimoji="0" lang="en-NZ" altLang="en-US" b="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NZ" altLang="en-US" b="0" i="1" u="none" strike="noStrike" cap="none" normalizeH="0" baseline="0" dirty="0" err="1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Herenga</a:t>
            </a:r>
            <a:r>
              <a:rPr kumimoji="0" lang="en-NZ" altLang="en-US" b="0" i="1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NZ" altLang="en-US" b="0" i="1" u="none" strike="noStrike" cap="none" normalizeH="0" baseline="0" dirty="0" err="1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Tangata</a:t>
            </a:r>
            <a:endParaRPr kumimoji="0" lang="en-NZ" altLang="en-US" sz="2400" b="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168" y="3000828"/>
            <a:ext cx="6550090" cy="300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925" y="359970"/>
            <a:ext cx="4209524" cy="323810"/>
          </a:xfrm>
          <a:prstGeom prst="rect">
            <a:avLst/>
          </a:prstGeom>
        </p:spPr>
      </p:pic>
      <p:pic>
        <p:nvPicPr>
          <p:cNvPr id="5" name="Picture 4" descr="A screenshot of a computer&#10;&#10;Description generated with high confide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509" y="1015301"/>
            <a:ext cx="8170356" cy="58478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782" y="3386829"/>
            <a:ext cx="1123810" cy="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492834"/>
            <a:ext cx="8857599" cy="61598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38191" y="4463294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endParaRPr lang="en-NZ" sz="32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697" y="3029016"/>
            <a:ext cx="1450974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1074</Words>
  <Application>Microsoft Office PowerPoint</Application>
  <PresentationFormat>Widescreen</PresentationFormat>
  <Paragraphs>141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Cambria</vt:lpstr>
      <vt:lpstr>Garamond</vt:lpstr>
      <vt:lpstr>Symbol</vt:lpstr>
      <vt:lpstr>Times New Roman</vt:lpstr>
      <vt:lpstr>Verdana</vt:lpstr>
      <vt:lpstr>Office Theme</vt:lpstr>
      <vt:lpstr>PowerPoint Presentation</vt:lpstr>
      <vt:lpstr> Reflections, Aspirations &amp; Plans  </vt:lpstr>
      <vt:lpstr>Acknowledgement</vt:lpstr>
      <vt:lpstr>PowerPoint Presentation</vt:lpstr>
      <vt:lpstr>Urban Planning</vt:lpstr>
      <vt:lpstr>Context</vt:lpstr>
      <vt:lpstr> Giving a voice to Māori Communities  Pae Herenga Tangata</vt:lpstr>
      <vt:lpstr>PowerPoint Presentation</vt:lpstr>
      <vt:lpstr>PowerPoint Presentation</vt:lpstr>
      <vt:lpstr>TE HUI O TE KOTAHITANGA DECLARATION 4 December 2009 at Te Noho Kotahitanga Marae, UNITEC, Auckland.</vt:lpstr>
      <vt:lpstr>The Māori Plan</vt:lpstr>
      <vt:lpstr>KEY ASPIRATIONS  Themes</vt:lpstr>
      <vt:lpstr>MANA WHENUA</vt:lpstr>
      <vt:lpstr>Leadership/Governance</vt:lpstr>
      <vt:lpstr>Social</vt:lpstr>
      <vt:lpstr>Cultural</vt:lpstr>
      <vt:lpstr>Economic</vt:lpstr>
      <vt:lpstr>Environment</vt:lpstr>
      <vt:lpstr>MATAAWAKA</vt:lpstr>
      <vt:lpstr>Leadership/Governance</vt:lpstr>
      <vt:lpstr>Social</vt:lpstr>
      <vt:lpstr>Cultural</vt:lpstr>
      <vt:lpstr>Economic</vt:lpstr>
      <vt:lpstr>Environment</vt:lpstr>
      <vt:lpstr>PowerPoint Presentation</vt:lpstr>
    </vt:vector>
  </TitlesOfParts>
  <Company>UoA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Lena Henry</dc:creator>
  <cp:lastModifiedBy>Lena Henry</cp:lastModifiedBy>
  <cp:revision>26</cp:revision>
  <dcterms:created xsi:type="dcterms:W3CDTF">2017-05-12T06:16:29Z</dcterms:created>
  <dcterms:modified xsi:type="dcterms:W3CDTF">2017-05-16T23:59:40Z</dcterms:modified>
</cp:coreProperties>
</file>